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83FC-5333-4A70-9D42-98C48EBED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8913-E905-4DF0-A726-0B35650333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George\95&#35506;&#31243;&#25945;&#26448;\941SKM\&#24433;&#29255;\&#38627;&#20197;&#32622;&#20449;.mpe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E53FD-ED6E-4BC1-A721-D415DB6D02E8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80611" name="Rectangle 5"/>
          <p:cNvSpPr>
            <a:spLocks noChangeArrowheads="1"/>
          </p:cNvSpPr>
          <p:nvPr/>
        </p:nvSpPr>
        <p:spPr bwMode="auto">
          <a:xfrm>
            <a:off x="2484438" y="2708275"/>
            <a:ext cx="1152525" cy="129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81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九、結論</a:t>
            </a:r>
          </a:p>
        </p:txBody>
      </p:sp>
      <p:pic>
        <p:nvPicPr>
          <p:cNvPr id="580613" name="Picture 3" descr="j028667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781300"/>
            <a:ext cx="790575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C95D5-9F5A-4E07-8993-510AA2F1FD22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2800" smtClean="0"/>
              <a:t>一個有趣的比喻這麼說──</a:t>
            </a:r>
            <a:br>
              <a:rPr lang="zh-TW" altLang="en-US" sz="2800" smtClean="0"/>
            </a:br>
            <a:r>
              <a:rPr lang="zh-TW" altLang="en-US" sz="2800" smtClean="0"/>
              <a:t>如果將字母 </a:t>
            </a:r>
            <a:r>
              <a:rPr lang="en-US" altLang="zh-TW" sz="2800" smtClean="0"/>
              <a:t>A </a:t>
            </a:r>
            <a:r>
              <a:rPr lang="zh-TW" altLang="en-US" sz="2800" smtClean="0"/>
              <a:t>到 </a:t>
            </a:r>
            <a:r>
              <a:rPr lang="en-US" altLang="zh-TW" sz="2800" smtClean="0"/>
              <a:t>Z </a:t>
            </a:r>
            <a:r>
              <a:rPr lang="zh-TW" altLang="en-US" sz="2800" smtClean="0"/>
              <a:t>分別編上 </a:t>
            </a:r>
            <a:r>
              <a:rPr lang="en-US" altLang="zh-TW" sz="2800" smtClean="0"/>
              <a:t>1 </a:t>
            </a:r>
            <a:r>
              <a:rPr lang="zh-TW" altLang="en-US" sz="2800" smtClean="0"/>
              <a:t>到 </a:t>
            </a:r>
            <a:r>
              <a:rPr lang="en-US" altLang="zh-TW" sz="2800" smtClean="0"/>
              <a:t>26</a:t>
            </a:r>
            <a:r>
              <a:rPr lang="en-US" altLang="zh-TW" sz="2800" smtClean="0">
                <a:latin typeface="標楷體"/>
              </a:rPr>
              <a:t> </a:t>
            </a:r>
            <a:r>
              <a:rPr lang="en-US" altLang="zh-TW" sz="2800" smtClean="0"/>
              <a:t> </a:t>
            </a:r>
            <a:r>
              <a:rPr lang="zh-TW" altLang="en-US" sz="2800" smtClean="0"/>
              <a:t>的分數，</a:t>
            </a:r>
            <a:r>
              <a:rPr lang="en-US" altLang="zh-TW" sz="2800" smtClean="0"/>
              <a:t>(A=1,B=2...,Z=26)</a:t>
            </a:r>
          </a:p>
        </p:txBody>
      </p:sp>
      <p:sp>
        <p:nvSpPr>
          <p:cNvPr id="819203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9248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你的知識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KNOWLEDGE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得到 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96  </a:t>
            </a:r>
            <a:r>
              <a:rPr lang="zh-TW" altLang="en-US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(11+14+15+23+12+5+4+7+5=96)                          </a:t>
            </a:r>
            <a:endParaRPr lang="en-US" altLang="zh-TW" sz="2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7800975" cy="946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你的態度</a:t>
            </a:r>
            <a:r>
              <a:rPr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ATTITUDE</a:t>
            </a:r>
            <a:r>
              <a:rPr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才是左右你生命的全部</a:t>
            </a:r>
            <a:b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(1+20+20+9+20+21+4+5=100)                            </a:t>
            </a:r>
            <a:r>
              <a:rPr lang="en-US" altLang="zh-TW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       </a:t>
            </a:r>
          </a:p>
        </p:txBody>
      </p:sp>
      <p:sp>
        <p:nvSpPr>
          <p:cNvPr id="819205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848600" cy="94615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你的努力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HARDWORK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也只得到 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98  </a:t>
            </a: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(8+1+18+4+23+15+18+11=98)                             </a:t>
            </a:r>
            <a:endParaRPr lang="en-US" altLang="zh-TW" sz="2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animBg="1" autoUpdateAnimBg="0"/>
      <p:bldP spid="819204" grpId="0" animBg="1" autoUpdateAnimBg="0"/>
      <p:bldP spid="81920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0BC95-A638-4204-8BAE-890A8B358A86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90851" name="Rectangle 49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知識型組織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990600" y="3352800"/>
            <a:ext cx="7696200" cy="2852738"/>
            <a:chOff x="624" y="2112"/>
            <a:chExt cx="4848" cy="1797"/>
          </a:xfrm>
        </p:grpSpPr>
        <p:sp>
          <p:nvSpPr>
            <p:cNvPr id="590874" name="Rectangle 51"/>
            <p:cNvSpPr>
              <a:spLocks noChangeArrowheads="1"/>
            </p:cNvSpPr>
            <p:nvPr/>
          </p:nvSpPr>
          <p:spPr bwMode="auto">
            <a:xfrm>
              <a:off x="624" y="2496"/>
              <a:ext cx="4848" cy="1413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zh-TW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0875" name="AutoShape 52"/>
            <p:cNvSpPr>
              <a:spLocks noChangeArrowheads="1"/>
            </p:cNvSpPr>
            <p:nvPr/>
          </p:nvSpPr>
          <p:spPr bwMode="auto">
            <a:xfrm>
              <a:off x="1728" y="2880"/>
              <a:ext cx="1608" cy="672"/>
            </a:xfrm>
            <a:prstGeom prst="rightArrow">
              <a:avLst>
                <a:gd name="adj1" fmla="val 50000"/>
                <a:gd name="adj2" fmla="val 59821"/>
              </a:avLst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zh-TW" sz="1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90876" name="Rectangle 53"/>
            <p:cNvSpPr>
              <a:spLocks noChangeArrowheads="1"/>
            </p:cNvSpPr>
            <p:nvPr/>
          </p:nvSpPr>
          <p:spPr bwMode="auto">
            <a:xfrm>
              <a:off x="2448" y="2112"/>
              <a:ext cx="129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企業社會化互動</a:t>
              </a:r>
            </a:p>
            <a:p>
              <a:pPr algn="ctr"/>
              <a:r>
                <a:rPr lang="zh-TW" altLang="en-US" sz="16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的反覆調整與學習</a:t>
              </a:r>
              <a:endParaRPr lang="zh-TW" altLang="en-US" sz="10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90877" name="Text Box 54"/>
            <p:cNvSpPr txBox="1">
              <a:spLocks noChangeArrowheads="1"/>
            </p:cNvSpPr>
            <p:nvPr/>
          </p:nvSpPr>
          <p:spPr bwMode="auto">
            <a:xfrm>
              <a:off x="864" y="3024"/>
              <a:ext cx="720" cy="32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問題的認</a:t>
              </a:r>
            </a:p>
            <a:p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知與對策</a:t>
              </a:r>
            </a:p>
          </p:txBody>
        </p:sp>
        <p:sp>
          <p:nvSpPr>
            <p:cNvPr id="590878" name="Text Box 55"/>
            <p:cNvSpPr txBox="1">
              <a:spLocks noChangeArrowheads="1"/>
            </p:cNvSpPr>
            <p:nvPr/>
          </p:nvSpPr>
          <p:spPr bwMode="auto">
            <a:xfrm>
              <a:off x="3456" y="3072"/>
              <a:ext cx="624" cy="20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型知識</a:t>
              </a:r>
            </a:p>
          </p:txBody>
        </p:sp>
        <p:sp>
          <p:nvSpPr>
            <p:cNvPr id="590879" name="Text Box 56"/>
            <p:cNvSpPr txBox="1">
              <a:spLocks noChangeArrowheads="1"/>
            </p:cNvSpPr>
            <p:nvPr/>
          </p:nvSpPr>
          <p:spPr bwMode="auto">
            <a:xfrm>
              <a:off x="816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知識起源</a:t>
              </a:r>
              <a:endParaRPr lang="zh-TW" altLang="en-US" sz="2400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0880" name="Text Box 57"/>
            <p:cNvSpPr txBox="1">
              <a:spLocks noChangeArrowheads="1"/>
            </p:cNvSpPr>
            <p:nvPr/>
          </p:nvSpPr>
          <p:spPr bwMode="auto">
            <a:xfrm>
              <a:off x="2064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知識發展</a:t>
              </a:r>
              <a:endParaRPr lang="zh-TW" altLang="en-US" sz="2400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0881" name="Text Box 58"/>
            <p:cNvSpPr txBox="1">
              <a:spLocks noChangeArrowheads="1"/>
            </p:cNvSpPr>
            <p:nvPr/>
          </p:nvSpPr>
          <p:spPr bwMode="auto">
            <a:xfrm>
              <a:off x="3360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知識形成</a:t>
              </a:r>
            </a:p>
          </p:txBody>
        </p:sp>
        <p:sp>
          <p:nvSpPr>
            <p:cNvPr id="590882" name="Text Box 59"/>
            <p:cNvSpPr txBox="1">
              <a:spLocks noChangeArrowheads="1"/>
            </p:cNvSpPr>
            <p:nvPr/>
          </p:nvSpPr>
          <p:spPr bwMode="auto">
            <a:xfrm>
              <a:off x="1872" y="3024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抗拒  認同  創造</a:t>
              </a:r>
            </a:p>
          </p:txBody>
        </p:sp>
        <p:sp>
          <p:nvSpPr>
            <p:cNvPr id="590883" name="Text Box 60"/>
            <p:cNvSpPr txBox="1">
              <a:spLocks noChangeArrowheads="1"/>
            </p:cNvSpPr>
            <p:nvPr/>
          </p:nvSpPr>
          <p:spPr bwMode="auto">
            <a:xfrm>
              <a:off x="4560" y="3024"/>
              <a:ext cx="7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B</a:t>
              </a:r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型知識</a:t>
              </a:r>
            </a:p>
          </p:txBody>
        </p:sp>
        <p:sp>
          <p:nvSpPr>
            <p:cNvPr id="590884" name="Text Box 61"/>
            <p:cNvSpPr txBox="1">
              <a:spLocks noChangeArrowheads="1"/>
            </p:cNvSpPr>
            <p:nvPr/>
          </p:nvSpPr>
          <p:spPr bwMode="auto">
            <a:xfrm>
              <a:off x="4512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知識操作</a:t>
              </a:r>
            </a:p>
          </p:txBody>
        </p:sp>
        <p:sp>
          <p:nvSpPr>
            <p:cNvPr id="590885" name="AutoShape 62"/>
            <p:cNvSpPr>
              <a:spLocks noChangeArrowheads="1"/>
            </p:cNvSpPr>
            <p:nvPr/>
          </p:nvSpPr>
          <p:spPr bwMode="auto">
            <a:xfrm>
              <a:off x="4176" y="307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zh-TW" sz="1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90886" name="Freeform 63"/>
            <p:cNvSpPr>
              <a:spLocks/>
            </p:cNvSpPr>
            <p:nvPr/>
          </p:nvSpPr>
          <p:spPr bwMode="auto">
            <a:xfrm>
              <a:off x="1968" y="3216"/>
              <a:ext cx="960" cy="96"/>
            </a:xfrm>
            <a:custGeom>
              <a:avLst/>
              <a:gdLst>
                <a:gd name="T0" fmla="*/ 0 w 1156"/>
                <a:gd name="T1" fmla="*/ 1 h 413"/>
                <a:gd name="T2" fmla="*/ 12 w 1156"/>
                <a:gd name="T3" fmla="*/ 0 h 413"/>
                <a:gd name="T4" fmla="*/ 27 w 1156"/>
                <a:gd name="T5" fmla="*/ 0 h 413"/>
                <a:gd name="T6" fmla="*/ 43 w 1156"/>
                <a:gd name="T7" fmla="*/ 0 h 413"/>
                <a:gd name="T8" fmla="*/ 63 w 1156"/>
                <a:gd name="T9" fmla="*/ 0 h 413"/>
                <a:gd name="T10" fmla="*/ 87 w 1156"/>
                <a:gd name="T11" fmla="*/ 0 h 413"/>
                <a:gd name="T12" fmla="*/ 125 w 1156"/>
                <a:gd name="T13" fmla="*/ 0 h 413"/>
                <a:gd name="T14" fmla="*/ 154 w 1156"/>
                <a:gd name="T15" fmla="*/ 0 h 413"/>
                <a:gd name="T16" fmla="*/ 179 w 1156"/>
                <a:gd name="T17" fmla="*/ 0 h 413"/>
                <a:gd name="T18" fmla="*/ 198 w 1156"/>
                <a:gd name="T19" fmla="*/ 0 h 413"/>
                <a:gd name="T20" fmla="*/ 209 w 1156"/>
                <a:gd name="T21" fmla="*/ 1 h 413"/>
                <a:gd name="T22" fmla="*/ 198 w 1156"/>
                <a:gd name="T23" fmla="*/ 1 h 413"/>
                <a:gd name="T24" fmla="*/ 179 w 1156"/>
                <a:gd name="T25" fmla="*/ 1 h 413"/>
                <a:gd name="T26" fmla="*/ 164 w 1156"/>
                <a:gd name="T27" fmla="*/ 1 h 413"/>
                <a:gd name="T28" fmla="*/ 133 w 1156"/>
                <a:gd name="T29" fmla="*/ 1 h 413"/>
                <a:gd name="T30" fmla="*/ 116 w 1156"/>
                <a:gd name="T31" fmla="*/ 1 h 413"/>
                <a:gd name="T32" fmla="*/ 112 w 1156"/>
                <a:gd name="T33" fmla="*/ 0 h 413"/>
                <a:gd name="T34" fmla="*/ 128 w 1156"/>
                <a:gd name="T35" fmla="*/ 0 h 413"/>
                <a:gd name="T36" fmla="*/ 154 w 1156"/>
                <a:gd name="T37" fmla="*/ 0 h 413"/>
                <a:gd name="T38" fmla="*/ 183 w 1156"/>
                <a:gd name="T39" fmla="*/ 0 h 413"/>
                <a:gd name="T40" fmla="*/ 221 w 1156"/>
                <a:gd name="T41" fmla="*/ 0 h 413"/>
                <a:gd name="T42" fmla="*/ 257 w 1156"/>
                <a:gd name="T43" fmla="*/ 0 h 413"/>
                <a:gd name="T44" fmla="*/ 291 w 1156"/>
                <a:gd name="T45" fmla="*/ 0 h 413"/>
                <a:gd name="T46" fmla="*/ 316 w 1156"/>
                <a:gd name="T47" fmla="*/ 0 h 413"/>
                <a:gd name="T48" fmla="*/ 319 w 1156"/>
                <a:gd name="T49" fmla="*/ 1 h 413"/>
                <a:gd name="T50" fmla="*/ 316 w 1156"/>
                <a:gd name="T51" fmla="*/ 1 h 413"/>
                <a:gd name="T52" fmla="*/ 301 w 1156"/>
                <a:gd name="T53" fmla="*/ 1 h 413"/>
                <a:gd name="T54" fmla="*/ 279 w 1156"/>
                <a:gd name="T55" fmla="*/ 1 h 413"/>
                <a:gd name="T56" fmla="*/ 249 w 1156"/>
                <a:gd name="T57" fmla="*/ 1 h 413"/>
                <a:gd name="T58" fmla="*/ 234 w 1156"/>
                <a:gd name="T59" fmla="*/ 1 h 413"/>
                <a:gd name="T60" fmla="*/ 226 w 1156"/>
                <a:gd name="T61" fmla="*/ 1 h 413"/>
                <a:gd name="T62" fmla="*/ 232 w 1156"/>
                <a:gd name="T63" fmla="*/ 0 h 413"/>
                <a:gd name="T64" fmla="*/ 246 w 1156"/>
                <a:gd name="T65" fmla="*/ 0 h 413"/>
                <a:gd name="T66" fmla="*/ 268 w 1156"/>
                <a:gd name="T67" fmla="*/ 0 h 413"/>
                <a:gd name="T68" fmla="*/ 296 w 1156"/>
                <a:gd name="T69" fmla="*/ 0 h 413"/>
                <a:gd name="T70" fmla="*/ 340 w 1156"/>
                <a:gd name="T71" fmla="*/ 0 h 413"/>
                <a:gd name="T72" fmla="*/ 376 w 1156"/>
                <a:gd name="T73" fmla="*/ 0 h 413"/>
                <a:gd name="T74" fmla="*/ 405 w 1156"/>
                <a:gd name="T75" fmla="*/ 0 h 413"/>
                <a:gd name="T76" fmla="*/ 428 w 1156"/>
                <a:gd name="T77" fmla="*/ 0 h 413"/>
                <a:gd name="T78" fmla="*/ 438 w 1156"/>
                <a:gd name="T79" fmla="*/ 1 h 413"/>
                <a:gd name="T80" fmla="*/ 426 w 1156"/>
                <a:gd name="T81" fmla="*/ 1 h 413"/>
                <a:gd name="T82" fmla="*/ 407 w 1156"/>
                <a:gd name="T83" fmla="*/ 1 h 413"/>
                <a:gd name="T84" fmla="*/ 389 w 1156"/>
                <a:gd name="T85" fmla="*/ 1 h 413"/>
                <a:gd name="T86" fmla="*/ 354 w 1156"/>
                <a:gd name="T87" fmla="*/ 1 h 413"/>
                <a:gd name="T88" fmla="*/ 340 w 1156"/>
                <a:gd name="T89" fmla="*/ 1 h 413"/>
                <a:gd name="T90" fmla="*/ 348 w 1156"/>
                <a:gd name="T91" fmla="*/ 0 h 413"/>
                <a:gd name="T92" fmla="*/ 369 w 1156"/>
                <a:gd name="T93" fmla="*/ 0 h 413"/>
                <a:gd name="T94" fmla="*/ 394 w 1156"/>
                <a:gd name="T95" fmla="*/ 0 h 413"/>
                <a:gd name="T96" fmla="*/ 432 w 1156"/>
                <a:gd name="T97" fmla="*/ 0 h 413"/>
                <a:gd name="T98" fmla="*/ 470 w 1156"/>
                <a:gd name="T99" fmla="*/ 0 h 413"/>
                <a:gd name="T100" fmla="*/ 508 w 1156"/>
                <a:gd name="T101" fmla="*/ 0 h 413"/>
                <a:gd name="T102" fmla="*/ 542 w 1156"/>
                <a:gd name="T103" fmla="*/ 0 h 413"/>
                <a:gd name="T104" fmla="*/ 550 w 1156"/>
                <a:gd name="T105" fmla="*/ 1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6"/>
                <a:gd name="T160" fmla="*/ 0 h 413"/>
                <a:gd name="T161" fmla="*/ 1156 w 1156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6" h="413">
                  <a:moveTo>
                    <a:pt x="0" y="203"/>
                  </a:moveTo>
                  <a:cubicBezTo>
                    <a:pt x="7" y="176"/>
                    <a:pt x="15" y="150"/>
                    <a:pt x="24" y="131"/>
                  </a:cubicBezTo>
                  <a:cubicBezTo>
                    <a:pt x="33" y="112"/>
                    <a:pt x="45" y="101"/>
                    <a:pt x="56" y="87"/>
                  </a:cubicBezTo>
                  <a:cubicBezTo>
                    <a:pt x="67" y="73"/>
                    <a:pt x="79" y="58"/>
                    <a:pt x="92" y="47"/>
                  </a:cubicBezTo>
                  <a:cubicBezTo>
                    <a:pt x="105" y="36"/>
                    <a:pt x="117" y="30"/>
                    <a:pt x="132" y="23"/>
                  </a:cubicBezTo>
                  <a:cubicBezTo>
                    <a:pt x="147" y="16"/>
                    <a:pt x="162" y="9"/>
                    <a:pt x="184" y="7"/>
                  </a:cubicBezTo>
                  <a:cubicBezTo>
                    <a:pt x="206" y="5"/>
                    <a:pt x="241" y="7"/>
                    <a:pt x="264" y="11"/>
                  </a:cubicBezTo>
                  <a:cubicBezTo>
                    <a:pt x="287" y="15"/>
                    <a:pt x="305" y="21"/>
                    <a:pt x="324" y="31"/>
                  </a:cubicBezTo>
                  <a:cubicBezTo>
                    <a:pt x="343" y="41"/>
                    <a:pt x="361" y="55"/>
                    <a:pt x="376" y="71"/>
                  </a:cubicBezTo>
                  <a:cubicBezTo>
                    <a:pt x="391" y="87"/>
                    <a:pt x="405" y="102"/>
                    <a:pt x="416" y="127"/>
                  </a:cubicBezTo>
                  <a:cubicBezTo>
                    <a:pt x="427" y="152"/>
                    <a:pt x="440" y="192"/>
                    <a:pt x="440" y="223"/>
                  </a:cubicBezTo>
                  <a:cubicBezTo>
                    <a:pt x="440" y="254"/>
                    <a:pt x="427" y="290"/>
                    <a:pt x="416" y="315"/>
                  </a:cubicBezTo>
                  <a:cubicBezTo>
                    <a:pt x="405" y="340"/>
                    <a:pt x="388" y="358"/>
                    <a:pt x="376" y="371"/>
                  </a:cubicBezTo>
                  <a:cubicBezTo>
                    <a:pt x="364" y="384"/>
                    <a:pt x="360" y="398"/>
                    <a:pt x="344" y="395"/>
                  </a:cubicBezTo>
                  <a:cubicBezTo>
                    <a:pt x="328" y="392"/>
                    <a:pt x="297" y="374"/>
                    <a:pt x="280" y="355"/>
                  </a:cubicBezTo>
                  <a:cubicBezTo>
                    <a:pt x="263" y="336"/>
                    <a:pt x="251" y="312"/>
                    <a:pt x="244" y="283"/>
                  </a:cubicBezTo>
                  <a:cubicBezTo>
                    <a:pt x="237" y="254"/>
                    <a:pt x="232" y="208"/>
                    <a:pt x="236" y="179"/>
                  </a:cubicBezTo>
                  <a:cubicBezTo>
                    <a:pt x="240" y="150"/>
                    <a:pt x="253" y="132"/>
                    <a:pt x="268" y="111"/>
                  </a:cubicBezTo>
                  <a:cubicBezTo>
                    <a:pt x="283" y="90"/>
                    <a:pt x="305" y="70"/>
                    <a:pt x="324" y="55"/>
                  </a:cubicBezTo>
                  <a:cubicBezTo>
                    <a:pt x="343" y="40"/>
                    <a:pt x="361" y="27"/>
                    <a:pt x="384" y="19"/>
                  </a:cubicBezTo>
                  <a:cubicBezTo>
                    <a:pt x="407" y="11"/>
                    <a:pt x="438" y="6"/>
                    <a:pt x="464" y="7"/>
                  </a:cubicBezTo>
                  <a:cubicBezTo>
                    <a:pt x="490" y="8"/>
                    <a:pt x="515" y="17"/>
                    <a:pt x="540" y="27"/>
                  </a:cubicBezTo>
                  <a:cubicBezTo>
                    <a:pt x="565" y="37"/>
                    <a:pt x="591" y="48"/>
                    <a:pt x="612" y="67"/>
                  </a:cubicBezTo>
                  <a:cubicBezTo>
                    <a:pt x="633" y="86"/>
                    <a:pt x="654" y="118"/>
                    <a:pt x="664" y="143"/>
                  </a:cubicBezTo>
                  <a:cubicBezTo>
                    <a:pt x="674" y="168"/>
                    <a:pt x="672" y="195"/>
                    <a:pt x="672" y="219"/>
                  </a:cubicBezTo>
                  <a:cubicBezTo>
                    <a:pt x="672" y="243"/>
                    <a:pt x="671" y="266"/>
                    <a:pt x="664" y="287"/>
                  </a:cubicBezTo>
                  <a:cubicBezTo>
                    <a:pt x="657" y="308"/>
                    <a:pt x="645" y="328"/>
                    <a:pt x="632" y="347"/>
                  </a:cubicBezTo>
                  <a:cubicBezTo>
                    <a:pt x="619" y="366"/>
                    <a:pt x="606" y="397"/>
                    <a:pt x="588" y="399"/>
                  </a:cubicBezTo>
                  <a:cubicBezTo>
                    <a:pt x="570" y="401"/>
                    <a:pt x="540" y="378"/>
                    <a:pt x="524" y="359"/>
                  </a:cubicBezTo>
                  <a:cubicBezTo>
                    <a:pt x="508" y="340"/>
                    <a:pt x="500" y="311"/>
                    <a:pt x="492" y="287"/>
                  </a:cubicBezTo>
                  <a:cubicBezTo>
                    <a:pt x="484" y="263"/>
                    <a:pt x="477" y="238"/>
                    <a:pt x="476" y="215"/>
                  </a:cubicBezTo>
                  <a:cubicBezTo>
                    <a:pt x="475" y="192"/>
                    <a:pt x="481" y="165"/>
                    <a:pt x="488" y="147"/>
                  </a:cubicBezTo>
                  <a:cubicBezTo>
                    <a:pt x="495" y="129"/>
                    <a:pt x="503" y="118"/>
                    <a:pt x="516" y="103"/>
                  </a:cubicBezTo>
                  <a:cubicBezTo>
                    <a:pt x="529" y="88"/>
                    <a:pt x="546" y="70"/>
                    <a:pt x="564" y="55"/>
                  </a:cubicBezTo>
                  <a:cubicBezTo>
                    <a:pt x="582" y="40"/>
                    <a:pt x="599" y="23"/>
                    <a:pt x="624" y="15"/>
                  </a:cubicBezTo>
                  <a:cubicBezTo>
                    <a:pt x="649" y="7"/>
                    <a:pt x="688" y="6"/>
                    <a:pt x="716" y="7"/>
                  </a:cubicBezTo>
                  <a:cubicBezTo>
                    <a:pt x="744" y="8"/>
                    <a:pt x="769" y="13"/>
                    <a:pt x="792" y="23"/>
                  </a:cubicBezTo>
                  <a:cubicBezTo>
                    <a:pt x="815" y="33"/>
                    <a:pt x="834" y="49"/>
                    <a:pt x="852" y="67"/>
                  </a:cubicBezTo>
                  <a:cubicBezTo>
                    <a:pt x="870" y="85"/>
                    <a:pt x="889" y="103"/>
                    <a:pt x="900" y="131"/>
                  </a:cubicBezTo>
                  <a:cubicBezTo>
                    <a:pt x="911" y="159"/>
                    <a:pt x="921" y="205"/>
                    <a:pt x="920" y="235"/>
                  </a:cubicBezTo>
                  <a:cubicBezTo>
                    <a:pt x="919" y="265"/>
                    <a:pt x="907" y="286"/>
                    <a:pt x="896" y="311"/>
                  </a:cubicBezTo>
                  <a:cubicBezTo>
                    <a:pt x="885" y="336"/>
                    <a:pt x="869" y="368"/>
                    <a:pt x="856" y="383"/>
                  </a:cubicBezTo>
                  <a:cubicBezTo>
                    <a:pt x="843" y="398"/>
                    <a:pt x="835" y="413"/>
                    <a:pt x="816" y="403"/>
                  </a:cubicBezTo>
                  <a:cubicBezTo>
                    <a:pt x="797" y="393"/>
                    <a:pt x="761" y="352"/>
                    <a:pt x="744" y="323"/>
                  </a:cubicBezTo>
                  <a:cubicBezTo>
                    <a:pt x="727" y="294"/>
                    <a:pt x="718" y="259"/>
                    <a:pt x="716" y="231"/>
                  </a:cubicBezTo>
                  <a:cubicBezTo>
                    <a:pt x="714" y="203"/>
                    <a:pt x="722" y="180"/>
                    <a:pt x="732" y="155"/>
                  </a:cubicBezTo>
                  <a:cubicBezTo>
                    <a:pt x="742" y="130"/>
                    <a:pt x="760" y="104"/>
                    <a:pt x="776" y="83"/>
                  </a:cubicBezTo>
                  <a:cubicBezTo>
                    <a:pt x="792" y="62"/>
                    <a:pt x="806" y="44"/>
                    <a:pt x="828" y="31"/>
                  </a:cubicBezTo>
                  <a:cubicBezTo>
                    <a:pt x="850" y="18"/>
                    <a:pt x="881" y="6"/>
                    <a:pt x="908" y="3"/>
                  </a:cubicBezTo>
                  <a:cubicBezTo>
                    <a:pt x="935" y="0"/>
                    <a:pt x="961" y="8"/>
                    <a:pt x="988" y="15"/>
                  </a:cubicBezTo>
                  <a:cubicBezTo>
                    <a:pt x="1015" y="22"/>
                    <a:pt x="1043" y="23"/>
                    <a:pt x="1068" y="43"/>
                  </a:cubicBezTo>
                  <a:cubicBezTo>
                    <a:pt x="1093" y="63"/>
                    <a:pt x="1125" y="108"/>
                    <a:pt x="1140" y="135"/>
                  </a:cubicBezTo>
                  <a:cubicBezTo>
                    <a:pt x="1155" y="162"/>
                    <a:pt x="1154" y="195"/>
                    <a:pt x="1156" y="207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066800" y="1295400"/>
            <a:ext cx="7423150" cy="838200"/>
            <a:chOff x="672" y="1248"/>
            <a:chExt cx="4676" cy="528"/>
          </a:xfrm>
        </p:grpSpPr>
        <p:sp>
          <p:nvSpPr>
            <p:cNvPr id="590861" name="Rectangle 65"/>
            <p:cNvSpPr>
              <a:spLocks noChangeArrowheads="1"/>
            </p:cNvSpPr>
            <p:nvPr/>
          </p:nvSpPr>
          <p:spPr bwMode="auto">
            <a:xfrm>
              <a:off x="3408" y="1248"/>
              <a:ext cx="240" cy="52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62" name="Rectangle 66"/>
            <p:cNvSpPr>
              <a:spLocks noChangeArrowheads="1"/>
            </p:cNvSpPr>
            <p:nvPr/>
          </p:nvSpPr>
          <p:spPr bwMode="auto">
            <a:xfrm>
              <a:off x="3168" y="1248"/>
              <a:ext cx="240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63" name="Text Box 67"/>
            <p:cNvSpPr txBox="1">
              <a:spLocks noChangeArrowheads="1"/>
            </p:cNvSpPr>
            <p:nvPr/>
          </p:nvSpPr>
          <p:spPr bwMode="auto">
            <a:xfrm>
              <a:off x="672" y="1248"/>
              <a:ext cx="50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問題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認知</a:t>
              </a:r>
            </a:p>
          </p:txBody>
        </p:sp>
        <p:sp>
          <p:nvSpPr>
            <p:cNvPr id="590864" name="Text Box 68"/>
            <p:cNvSpPr txBox="1">
              <a:spLocks noChangeArrowheads="1"/>
            </p:cNvSpPr>
            <p:nvPr/>
          </p:nvSpPr>
          <p:spPr bwMode="auto">
            <a:xfrm>
              <a:off x="1440" y="1248"/>
              <a:ext cx="50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解題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590865" name="Text Box 69"/>
            <p:cNvSpPr txBox="1">
              <a:spLocks noChangeArrowheads="1"/>
            </p:cNvSpPr>
            <p:nvPr/>
          </p:nvSpPr>
          <p:spPr bwMode="auto">
            <a:xfrm>
              <a:off x="2304" y="1248"/>
              <a:ext cx="50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解題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方法</a:t>
              </a:r>
            </a:p>
          </p:txBody>
        </p:sp>
        <p:sp>
          <p:nvSpPr>
            <p:cNvPr id="590866" name="Text Box 70"/>
            <p:cNvSpPr txBox="1">
              <a:spLocks noChangeArrowheads="1"/>
            </p:cNvSpPr>
            <p:nvPr/>
          </p:nvSpPr>
          <p:spPr bwMode="auto">
            <a:xfrm>
              <a:off x="3168" y="1248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解</a:t>
              </a:r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方</a:t>
              </a:r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案</a:t>
              </a:r>
            </a:p>
          </p:txBody>
        </p:sp>
        <p:sp>
          <p:nvSpPr>
            <p:cNvPr id="590867" name="Text Box 71"/>
            <p:cNvSpPr txBox="1">
              <a:spLocks noChangeArrowheads="1"/>
            </p:cNvSpPr>
            <p:nvPr/>
          </p:nvSpPr>
          <p:spPr bwMode="auto">
            <a:xfrm>
              <a:off x="3984" y="1248"/>
              <a:ext cx="500" cy="51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分析</a:t>
              </a:r>
            </a:p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驗證</a:t>
              </a:r>
            </a:p>
          </p:txBody>
        </p:sp>
        <p:sp>
          <p:nvSpPr>
            <p:cNvPr id="590868" name="Text Box 72"/>
            <p:cNvSpPr txBox="1">
              <a:spLocks noChangeArrowheads="1"/>
            </p:cNvSpPr>
            <p:nvPr/>
          </p:nvSpPr>
          <p:spPr bwMode="auto">
            <a:xfrm>
              <a:off x="4848" y="1248"/>
              <a:ext cx="500" cy="51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</a:p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檢討</a:t>
              </a:r>
            </a:p>
          </p:txBody>
        </p:sp>
        <p:sp>
          <p:nvSpPr>
            <p:cNvPr id="590869" name="AutoShape 73"/>
            <p:cNvSpPr>
              <a:spLocks noChangeArrowheads="1"/>
            </p:cNvSpPr>
            <p:nvPr/>
          </p:nvSpPr>
          <p:spPr bwMode="auto">
            <a:xfrm>
              <a:off x="1152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0" name="AutoShape 74"/>
            <p:cNvSpPr>
              <a:spLocks noChangeArrowheads="1"/>
            </p:cNvSpPr>
            <p:nvPr/>
          </p:nvSpPr>
          <p:spPr bwMode="auto">
            <a:xfrm>
              <a:off x="1968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1" name="AutoShape 75"/>
            <p:cNvSpPr>
              <a:spLocks noChangeArrowheads="1"/>
            </p:cNvSpPr>
            <p:nvPr/>
          </p:nvSpPr>
          <p:spPr bwMode="auto">
            <a:xfrm>
              <a:off x="2832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2" name="AutoShape 76"/>
            <p:cNvSpPr>
              <a:spLocks noChangeArrowheads="1"/>
            </p:cNvSpPr>
            <p:nvPr/>
          </p:nvSpPr>
          <p:spPr bwMode="auto">
            <a:xfrm>
              <a:off x="3696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3" name="AutoShape 77"/>
            <p:cNvSpPr>
              <a:spLocks noChangeArrowheads="1"/>
            </p:cNvSpPr>
            <p:nvPr/>
          </p:nvSpPr>
          <p:spPr bwMode="auto">
            <a:xfrm>
              <a:off x="4512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066800" y="2209800"/>
            <a:ext cx="7391400" cy="457200"/>
            <a:chOff x="672" y="816"/>
            <a:chExt cx="4656" cy="288"/>
          </a:xfrm>
        </p:grpSpPr>
        <p:sp>
          <p:nvSpPr>
            <p:cNvPr id="590859" name="Text Box 79"/>
            <p:cNvSpPr txBox="1">
              <a:spLocks noChangeArrowheads="1"/>
            </p:cNvSpPr>
            <p:nvPr/>
          </p:nvSpPr>
          <p:spPr bwMode="auto">
            <a:xfrm>
              <a:off x="672" y="816"/>
              <a:ext cx="2736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組織第一階段思考</a:t>
              </a:r>
            </a:p>
          </p:txBody>
        </p:sp>
        <p:sp>
          <p:nvSpPr>
            <p:cNvPr id="590860" name="Text Box 80"/>
            <p:cNvSpPr txBox="1">
              <a:spLocks noChangeArrowheads="1"/>
            </p:cNvSpPr>
            <p:nvPr/>
          </p:nvSpPr>
          <p:spPr bwMode="auto">
            <a:xfrm>
              <a:off x="3456" y="816"/>
              <a:ext cx="1872" cy="28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組織第二階段思考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990600" y="2743200"/>
            <a:ext cx="7696200" cy="609600"/>
            <a:chOff x="624" y="1728"/>
            <a:chExt cx="4848" cy="384"/>
          </a:xfrm>
        </p:grpSpPr>
        <p:sp>
          <p:nvSpPr>
            <p:cNvPr id="590856" name="Line 82"/>
            <p:cNvSpPr>
              <a:spLocks noChangeShapeType="1"/>
            </p:cNvSpPr>
            <p:nvPr/>
          </p:nvSpPr>
          <p:spPr bwMode="auto">
            <a:xfrm>
              <a:off x="624" y="1920"/>
              <a:ext cx="1824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57" name="Line 83"/>
            <p:cNvSpPr>
              <a:spLocks noChangeShapeType="1"/>
            </p:cNvSpPr>
            <p:nvPr/>
          </p:nvSpPr>
          <p:spPr bwMode="auto">
            <a:xfrm flipV="1">
              <a:off x="3744" y="1920"/>
              <a:ext cx="1728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58" name="Rectangle 84"/>
            <p:cNvSpPr>
              <a:spLocks noChangeArrowheads="1"/>
            </p:cNvSpPr>
            <p:nvPr/>
          </p:nvSpPr>
          <p:spPr bwMode="auto">
            <a:xfrm>
              <a:off x="672" y="1728"/>
              <a:ext cx="4656" cy="192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組織學習 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= (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個人 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+ 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組內 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+ 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組間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學習機制 * 五項修練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D4F93-F157-48F3-83F2-F240160233FE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510402" name="難以置信.mpe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836613"/>
            <a:ext cx="6176963" cy="4595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0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10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04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1040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47FE8-AE28-4C08-8B07-0C37824A74EB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333375"/>
            <a:ext cx="7077075" cy="6019800"/>
            <a:chOff x="672" y="0"/>
            <a:chExt cx="4224" cy="3792"/>
          </a:xfrm>
        </p:grpSpPr>
        <p:sp>
          <p:nvSpPr>
            <p:cNvPr id="592900" name="Rectangle 4"/>
            <p:cNvSpPr>
              <a:spLocks noChangeArrowheads="1"/>
            </p:cNvSpPr>
            <p:nvPr/>
          </p:nvSpPr>
          <p:spPr bwMode="auto">
            <a:xfrm>
              <a:off x="672" y="0"/>
              <a:ext cx="4224" cy="379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2901" name="Text Box 5"/>
            <p:cNvSpPr txBox="1">
              <a:spLocks noChangeArrowheads="1"/>
            </p:cNvSpPr>
            <p:nvPr/>
          </p:nvSpPr>
          <p:spPr bwMode="auto">
            <a:xfrm>
              <a:off x="1152" y="1584"/>
              <a:ext cx="37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預防危機靠教育 </a:t>
              </a:r>
              <a:r>
                <a:rPr lang="en-US" altLang="zh-TW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超越框架</a:t>
              </a:r>
              <a:r>
                <a:rPr lang="en-US" altLang="zh-TW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 sz="36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、</a:t>
              </a:r>
            </a:p>
            <a:p>
              <a:r>
                <a:rPr lang="zh-TW" altLang="en-US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處理危機靠訓練 </a:t>
              </a:r>
              <a:r>
                <a:rPr lang="en-US" altLang="zh-TW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落實技能</a:t>
              </a:r>
              <a:r>
                <a:rPr lang="en-US" altLang="zh-TW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en-US" altLang="zh-TW" sz="36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3600" b="1">
                  <a:solidFill>
                    <a:srgbClr val="99FF33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937F4-7FF4-49D2-A822-365461F70B39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81635" name="Rectangle 4"/>
          <p:cNvSpPr>
            <a:spLocks noChangeArrowheads="1"/>
          </p:cNvSpPr>
          <p:nvPr/>
        </p:nvSpPr>
        <p:spPr bwMode="auto">
          <a:xfrm>
            <a:off x="611188" y="1125538"/>
            <a:ext cx="828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11113">
              <a:spcBef>
                <a:spcPct val="20000"/>
              </a:spcBef>
              <a:buClr>
                <a:schemeClr val="tx2"/>
              </a:buClr>
            </a:pPr>
            <a:endParaRPr lang="en-US" altLang="zh-TW" sz="4000">
              <a:ea typeface="標楷體" pitchFamily="65" charset="-120"/>
            </a:endParaRPr>
          </a:p>
          <a:p>
            <a:pPr marL="92075" indent="11113">
              <a:spcBef>
                <a:spcPct val="20000"/>
              </a:spcBef>
              <a:buClr>
                <a:schemeClr val="tx2"/>
              </a:buClr>
            </a:pPr>
            <a:r>
              <a:rPr lang="en-US" altLang="zh-TW" sz="4000" b="1">
                <a:solidFill>
                  <a:srgbClr val="FFFF00"/>
                </a:solidFill>
                <a:ea typeface="標楷體" pitchFamily="65" charset="-120"/>
              </a:rPr>
              <a:t>       </a:t>
            </a: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</a:rPr>
              <a:t>在工作的新舊方法之間需要一座橋，而智慧資本就是這座橋。</a:t>
            </a:r>
            <a:r>
              <a:rPr lang="zh-TW" altLang="en-US" sz="4000">
                <a:ea typeface="標楷體" pitchFamily="65" charset="-120"/>
              </a:rPr>
              <a:t/>
            </a:r>
            <a:br>
              <a:rPr lang="zh-TW" altLang="en-US" sz="4000">
                <a:ea typeface="標楷體" pitchFamily="65" charset="-120"/>
              </a:rPr>
            </a:br>
            <a:endParaRPr lang="zh-TW" altLang="en-US" sz="4000">
              <a:ea typeface="標楷體" pitchFamily="65" charset="-120"/>
            </a:endParaRPr>
          </a:p>
          <a:p>
            <a:pPr marL="92075" indent="11113" algn="ctr">
              <a:spcBef>
                <a:spcPct val="20000"/>
              </a:spcBef>
              <a:buClr>
                <a:schemeClr val="tx2"/>
              </a:buClr>
            </a:pPr>
            <a:r>
              <a:rPr lang="zh-TW" altLang="en-US" sz="2400">
                <a:ea typeface="標楷體" pitchFamily="65" charset="-120"/>
              </a:rPr>
              <a:t>                                                              </a:t>
            </a:r>
            <a:r>
              <a:rPr lang="en-US" altLang="zh-TW" sz="2400">
                <a:ea typeface="標楷體" pitchFamily="65" charset="-120"/>
              </a:rPr>
              <a:t>Leif Edvinsson </a:t>
            </a:r>
          </a:p>
          <a:p>
            <a:pPr marL="92075" indent="11113" algn="ctr"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>
                <a:ea typeface="標楷體" pitchFamily="65" charset="-120"/>
              </a:rPr>
              <a:t>                               Skandia</a:t>
            </a:r>
            <a:r>
              <a:rPr lang="zh-TW" altLang="en-US" sz="2400">
                <a:ea typeface="標楷體" pitchFamily="65" charset="-120"/>
              </a:rPr>
              <a:t>公司副總裁兼智慧資本主管</a:t>
            </a:r>
            <a:br>
              <a:rPr lang="zh-TW" altLang="en-US" sz="2400">
                <a:ea typeface="標楷體" pitchFamily="65" charset="-120"/>
              </a:rPr>
            </a:br>
            <a:endParaRPr lang="zh-TW" altLang="en-US" sz="240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3952A-9600-4BCC-8C75-8853DA31887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92234" name="Rectangle 10"/>
          <p:cNvSpPr>
            <a:spLocks noChangeArrowheads="1"/>
          </p:cNvSpPr>
          <p:nvPr/>
        </p:nvSpPr>
        <p:spPr bwMode="auto">
          <a:xfrm>
            <a:off x="914400" y="1143000"/>
            <a:ext cx="7391400" cy="487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582660" name="Picture 3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4165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28" name="WordArt 4"/>
          <p:cNvSpPr>
            <a:spLocks noChangeArrowheads="1" noChangeShapeType="1" noTextEdit="1"/>
          </p:cNvSpPr>
          <p:nvPr/>
        </p:nvSpPr>
        <p:spPr bwMode="auto">
          <a:xfrm>
            <a:off x="6096000" y="2133600"/>
            <a:ext cx="1524000" cy="1003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TW" altLang="en-US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/>
                <a:ea typeface="標楷體"/>
              </a:rPr>
              <a:t>企業</a:t>
            </a:r>
            <a:r>
              <a:rPr lang="en-US" altLang="zh-TW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/>
                <a:ea typeface="標楷體"/>
              </a:rPr>
              <a:t>e</a:t>
            </a:r>
            <a:r>
              <a:rPr lang="zh-TW" altLang="en-US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/>
                <a:ea typeface="標楷體"/>
              </a:rPr>
              <a:t>化</a:t>
            </a:r>
          </a:p>
        </p:txBody>
      </p:sp>
      <p:sp>
        <p:nvSpPr>
          <p:cNvPr id="692229" name="WordArt 5"/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1524000" cy="762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zh-TW" alt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標楷體"/>
                <a:ea typeface="標楷體"/>
              </a:rPr>
              <a:t>學習型組織</a:t>
            </a:r>
          </a:p>
        </p:txBody>
      </p:sp>
      <p:sp>
        <p:nvSpPr>
          <p:cNvPr id="692230" name="WordArt 6"/>
          <p:cNvSpPr>
            <a:spLocks noChangeArrowheads="1" noChangeShapeType="1" noTextEdit="1"/>
          </p:cNvSpPr>
          <p:nvPr/>
        </p:nvSpPr>
        <p:spPr bwMode="auto">
          <a:xfrm>
            <a:off x="1600200" y="2590800"/>
            <a:ext cx="1905000" cy="838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Bottom"/>
              <a:lightRig rig="legacyFlat3" dir="t"/>
            </a:scene3d>
            <a:sp3d extrusionH="887400" prstMaterial="legacyPlastic">
              <a:extrusionClr>
                <a:schemeClr val="hlink"/>
              </a:extrusionClr>
            </a:sp3d>
          </a:bodyPr>
          <a:lstStyle/>
          <a:p>
            <a:pPr algn="ctr"/>
            <a:r>
              <a:rPr lang="zh-TW" altLang="en-US" sz="2400" kern="10">
                <a:ln w="9525">
                  <a:round/>
                  <a:headEnd/>
                  <a:tailEnd/>
                </a:ln>
                <a:solidFill>
                  <a:srgbClr val="31CF9E"/>
                </a:solidFill>
                <a:latin typeface="標楷體"/>
                <a:ea typeface="標楷體"/>
              </a:rPr>
              <a:t>全面品質管理</a:t>
            </a:r>
          </a:p>
        </p:txBody>
      </p:sp>
      <p:sp>
        <p:nvSpPr>
          <p:cNvPr id="692231" name="WordArt 7"/>
          <p:cNvSpPr>
            <a:spLocks noChangeArrowheads="1" noChangeShapeType="1" noTextEdit="1"/>
          </p:cNvSpPr>
          <p:nvPr/>
        </p:nvSpPr>
        <p:spPr bwMode="auto">
          <a:xfrm>
            <a:off x="2438400" y="3733800"/>
            <a:ext cx="1219200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6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TW" altLang="en-U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/>
                <a:ea typeface="新細明體"/>
              </a:rPr>
              <a:t>知識管理</a:t>
            </a:r>
          </a:p>
        </p:txBody>
      </p:sp>
      <p:sp>
        <p:nvSpPr>
          <p:cNvPr id="692232" name="WordArt 8" descr="窄垂直線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1447800" cy="969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808080"/>
              </a:extrusionClr>
            </a:sp3d>
          </a:bodyPr>
          <a:lstStyle/>
          <a:p>
            <a:pPr algn="ctr">
              <a:defRPr/>
            </a:pPr>
            <a:r>
              <a:rPr lang="en-US" altLang="zh-TW" sz="2800" kern="10">
                <a:ln w="12700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標楷體"/>
                <a:ea typeface="標楷體"/>
              </a:rPr>
              <a:t>ISO</a:t>
            </a:r>
            <a:r>
              <a:rPr lang="zh-TW" altLang="en-US" sz="2800" kern="10">
                <a:ln w="12700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標楷體"/>
                <a:ea typeface="標楷體"/>
              </a:rPr>
              <a:t>認證</a:t>
            </a:r>
          </a:p>
        </p:txBody>
      </p:sp>
      <p:sp>
        <p:nvSpPr>
          <p:cNvPr id="582666" name="Text Box 11"/>
          <p:cNvSpPr txBox="1">
            <a:spLocks noChangeArrowheads="1"/>
          </p:cNvSpPr>
          <p:nvPr/>
        </p:nvSpPr>
        <p:spPr bwMode="auto">
          <a:xfrm>
            <a:off x="1219200" y="381000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知識管理的搭配：顧此失彼？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9" grpId="0" animBg="1"/>
      <p:bldP spid="692230" grpId="0" animBg="1"/>
      <p:bldP spid="692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CC67D-7D94-4A4B-9E31-2DFFA9CE7476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FF99"/>
                </a:solidFill>
              </a:rPr>
              <a:t>Xerox </a:t>
            </a:r>
            <a:r>
              <a:rPr lang="zh-TW" altLang="en-US" smtClean="0">
                <a:solidFill>
                  <a:srgbClr val="FFFF99"/>
                </a:solidFill>
              </a:rPr>
              <a:t>的變革方向</a:t>
            </a:r>
          </a:p>
        </p:txBody>
      </p:sp>
      <p:sp>
        <p:nvSpPr>
          <p:cNvPr id="1604612" name="Rectangle 4"/>
          <p:cNvSpPr>
            <a:spLocks noChangeArrowheads="1"/>
          </p:cNvSpPr>
          <p:nvPr/>
        </p:nvSpPr>
        <p:spPr bwMode="auto">
          <a:xfrm>
            <a:off x="1331913" y="5518150"/>
            <a:ext cx="71612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092200" algn="ctr"/>
                <a:tab pos="3086100" algn="ctr"/>
                <a:tab pos="4521200" algn="ctr"/>
                <a:tab pos="7143750" algn="l"/>
                <a:tab pos="7259638" algn="l"/>
              </a:tabLst>
              <a:defRPr/>
            </a:pP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1983             </a:t>
            </a:r>
            <a:r>
              <a:rPr kumimoji="0" lang="en-US" altLang="zh-TW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	</a:t>
            </a:r>
            <a:r>
              <a:rPr kumimoji="0" lang="en-US" altLang="zh-TW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1992	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                         </a:t>
            </a:r>
            <a:r>
              <a:rPr kumimoji="0" lang="en-US" altLang="zh-TW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2005</a:t>
            </a:r>
          </a:p>
        </p:txBody>
      </p:sp>
      <p:sp>
        <p:nvSpPr>
          <p:cNvPr id="583685" name="Line 5"/>
          <p:cNvSpPr>
            <a:spLocks noChangeShapeType="1"/>
          </p:cNvSpPr>
          <p:nvPr/>
        </p:nvSpPr>
        <p:spPr bwMode="auto">
          <a:xfrm>
            <a:off x="179388" y="5302250"/>
            <a:ext cx="8497887" cy="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179388" y="4078288"/>
            <a:ext cx="3095625" cy="1004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全面品質管理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(TQM)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zh-TW" altLang="en-US" sz="2400">
                <a:latin typeface="Times New Roman" pitchFamily="18" charset="0"/>
                <a:ea typeface="標楷體" pitchFamily="65" charset="-120"/>
              </a:rPr>
              <a:t>顧客需求評效</a:t>
            </a:r>
          </a:p>
        </p:txBody>
      </p:sp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2916238" y="2349500"/>
            <a:ext cx="2663825" cy="15621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企業流程改造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增進全球競爭力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IT</a:t>
            </a:r>
            <a:r>
              <a:rPr kumimoji="0"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取代人工作業</a:t>
            </a:r>
          </a:p>
        </p:txBody>
      </p:sp>
      <p:sp>
        <p:nvSpPr>
          <p:cNvPr id="583688" name="Text Box 8"/>
          <p:cNvSpPr txBox="1">
            <a:spLocks noChangeArrowheads="1"/>
          </p:cNvSpPr>
          <p:nvPr/>
        </p:nvSpPr>
        <p:spPr bwMode="auto">
          <a:xfrm>
            <a:off x="5724525" y="1341438"/>
            <a:ext cx="2592388" cy="191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知識管理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知識資產成長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知識擴展、創新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知識實務面共享</a:t>
            </a:r>
          </a:p>
          <a:p>
            <a:endParaRPr lang="en-US" altLang="zh-TW" sz="2400">
              <a:solidFill>
                <a:srgbClr val="FF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83689" name="Line 9"/>
          <p:cNvSpPr>
            <a:spLocks noChangeShapeType="1"/>
          </p:cNvSpPr>
          <p:nvPr/>
        </p:nvSpPr>
        <p:spPr bwMode="auto">
          <a:xfrm>
            <a:off x="3492500" y="4654550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690" name="Line 10"/>
          <p:cNvSpPr>
            <a:spLocks noChangeShapeType="1"/>
          </p:cNvSpPr>
          <p:nvPr/>
        </p:nvSpPr>
        <p:spPr bwMode="auto">
          <a:xfrm>
            <a:off x="5653088" y="3357563"/>
            <a:ext cx="3024187" cy="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691" name="Line 11"/>
          <p:cNvSpPr>
            <a:spLocks noChangeShapeType="1"/>
          </p:cNvSpPr>
          <p:nvPr/>
        </p:nvSpPr>
        <p:spPr bwMode="auto">
          <a:xfrm>
            <a:off x="8316913" y="2133600"/>
            <a:ext cx="360362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B800B-9818-46D3-9776-494284D057C4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知識管理不是拼裝車</a:t>
            </a:r>
          </a:p>
        </p:txBody>
      </p:sp>
      <p:pic>
        <p:nvPicPr>
          <p:cNvPr id="1232899" name="Picture 3" descr="不愧是大陸人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42988" y="981075"/>
            <a:ext cx="7016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5610225" y="6268320"/>
            <a:ext cx="2133600" cy="457200"/>
          </a:xfrm>
        </p:spPr>
        <p:txBody>
          <a:bodyPr/>
          <a:lstStyle/>
          <a:p>
            <a:pPr>
              <a:defRPr/>
            </a:pPr>
            <a:fld id="{2E60B4AD-9E75-451B-BD95-41AEC4BA1230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知識管理的</a:t>
            </a:r>
            <a:r>
              <a:rPr lang="zh-TW" altLang="en-US" dirty="0"/>
              <a:t>關鍵</a:t>
            </a:r>
            <a:endParaRPr lang="zh-TW" altLang="en-US" dirty="0" smtClean="0"/>
          </a:p>
        </p:txBody>
      </p:sp>
      <p:grpSp>
        <p:nvGrpSpPr>
          <p:cNvPr id="2" name="群組 1"/>
          <p:cNvGrpSpPr/>
          <p:nvPr/>
        </p:nvGrpSpPr>
        <p:grpSpPr>
          <a:xfrm>
            <a:off x="4932040" y="1271976"/>
            <a:ext cx="3828326" cy="3828027"/>
            <a:chOff x="1647825" y="1162920"/>
            <a:chExt cx="3967163" cy="4106863"/>
          </a:xfrm>
        </p:grpSpPr>
        <p:pic>
          <p:nvPicPr>
            <p:cNvPr id="585732" name="Picture 3" descr="filter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7825" y="1162920"/>
              <a:ext cx="3967163" cy="410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0132" name="Text Box 4"/>
            <p:cNvSpPr txBox="1">
              <a:spLocks noChangeAspect="1" noChangeArrowheads="1"/>
            </p:cNvSpPr>
            <p:nvPr/>
          </p:nvSpPr>
          <p:spPr bwMode="auto">
            <a:xfrm>
              <a:off x="2740024" y="1768914"/>
              <a:ext cx="170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66FFFF"/>
                  </a:solidFill>
                  <a:latin typeface="Times New Roman" pitchFamily="18" charset="0"/>
                  <a:ea typeface="標楷體" pitchFamily="65" charset="-120"/>
                </a:rPr>
                <a:t>學習型組織</a:t>
              </a:r>
            </a:p>
          </p:txBody>
        </p:sp>
        <p:sp>
          <p:nvSpPr>
            <p:cNvPr id="560133" name="Text Box 5"/>
            <p:cNvSpPr txBox="1">
              <a:spLocks noChangeArrowheads="1"/>
            </p:cNvSpPr>
            <p:nvPr/>
          </p:nvSpPr>
          <p:spPr bwMode="auto">
            <a:xfrm>
              <a:off x="4593462" y="3374307"/>
              <a:ext cx="4889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典</a:t>
              </a:r>
            </a:p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範</a:t>
              </a:r>
            </a:p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轉</a:t>
              </a:r>
            </a:p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移</a:t>
              </a:r>
            </a:p>
          </p:txBody>
        </p:sp>
        <p:sp>
          <p:nvSpPr>
            <p:cNvPr id="560134" name="Text Box 6"/>
            <p:cNvSpPr txBox="1">
              <a:spLocks noChangeArrowheads="1"/>
            </p:cNvSpPr>
            <p:nvPr/>
          </p:nvSpPr>
          <p:spPr bwMode="auto">
            <a:xfrm>
              <a:off x="2181225" y="3230904"/>
              <a:ext cx="4889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 e</a:t>
              </a:r>
            </a:p>
            <a:p>
              <a:r>
                <a:rPr lang="zh-TW" altLang="en-US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化</a:t>
              </a:r>
            </a:p>
            <a:p>
              <a:r>
                <a:rPr lang="zh-TW" altLang="en-US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能</a:t>
              </a:r>
            </a:p>
            <a:p>
              <a:r>
                <a:rPr lang="zh-TW" altLang="en-US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力</a:t>
              </a:r>
            </a:p>
          </p:txBody>
        </p:sp>
        <p:sp>
          <p:nvSpPr>
            <p:cNvPr id="560135" name="Text Box 7"/>
            <p:cNvSpPr txBox="1">
              <a:spLocks noChangeArrowheads="1"/>
            </p:cNvSpPr>
            <p:nvPr/>
          </p:nvSpPr>
          <p:spPr bwMode="auto">
            <a:xfrm>
              <a:off x="3248025" y="3982320"/>
              <a:ext cx="692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速應</a:t>
              </a:r>
            </a:p>
          </p:txBody>
        </p:sp>
        <p:sp>
          <p:nvSpPr>
            <p:cNvPr id="560136" name="Rectangle 8"/>
            <p:cNvSpPr>
              <a:spLocks noChangeArrowheads="1"/>
            </p:cNvSpPr>
            <p:nvPr/>
          </p:nvSpPr>
          <p:spPr bwMode="auto">
            <a:xfrm>
              <a:off x="3979863" y="2713908"/>
              <a:ext cx="692150" cy="3968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創新</a:t>
              </a:r>
            </a:p>
          </p:txBody>
        </p:sp>
        <p:sp>
          <p:nvSpPr>
            <p:cNvPr id="560137" name="Text Box 9"/>
            <p:cNvSpPr txBox="1">
              <a:spLocks noChangeArrowheads="1"/>
            </p:cNvSpPr>
            <p:nvPr/>
          </p:nvSpPr>
          <p:spPr bwMode="auto">
            <a:xfrm>
              <a:off x="2638425" y="2790108"/>
              <a:ext cx="692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分享</a:t>
              </a:r>
            </a:p>
          </p:txBody>
        </p:sp>
        <p:sp>
          <p:nvSpPr>
            <p:cNvPr id="560138" name="Text Box 10"/>
            <p:cNvSpPr txBox="1">
              <a:spLocks noChangeArrowheads="1"/>
            </p:cNvSpPr>
            <p:nvPr/>
          </p:nvSpPr>
          <p:spPr bwMode="auto">
            <a:xfrm>
              <a:off x="3248025" y="3004420"/>
              <a:ext cx="6921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2000" b="1">
                  <a:solidFill>
                    <a:srgbClr val="00FFCC"/>
                  </a:solidFill>
                  <a:latin typeface="Times New Roman" pitchFamily="18" charset="0"/>
                  <a:ea typeface="標楷體" pitchFamily="65" charset="-120"/>
                </a:rPr>
                <a:t>知識</a:t>
              </a:r>
            </a:p>
            <a:p>
              <a:pPr>
                <a:spcBef>
                  <a:spcPct val="20000"/>
                </a:spcBef>
              </a:pPr>
              <a:r>
                <a:rPr lang="zh-TW" altLang="en-US" sz="2000" b="1">
                  <a:solidFill>
                    <a:srgbClr val="00FFCC"/>
                  </a:solidFill>
                  <a:latin typeface="Times New Roman" pitchFamily="18" charset="0"/>
                  <a:ea typeface="標楷體" pitchFamily="65" charset="-120"/>
                </a:rPr>
                <a:t>管理</a:t>
              </a:r>
            </a:p>
          </p:txBody>
        </p:sp>
      </p:grp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971600" y="5491827"/>
            <a:ext cx="70866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企業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由停頓型組織轉化為</a:t>
            </a:r>
            <a:r>
              <a:rPr lang="zh-TW" altLang="en-US" sz="2000" b="1" dirty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學習型組織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，是企業導入知識管理之前最</a:t>
            </a:r>
            <a:r>
              <a:rPr lang="zh-TW" altLang="en-US" sz="2000" b="1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應掌握的重點</a:t>
            </a:r>
            <a:r>
              <a:rPr lang="zh-TW" altLang="en-US" sz="2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" y="2049905"/>
            <a:ext cx="3626072" cy="27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3707904" y="3199554"/>
            <a:ext cx="1224136" cy="4991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24C12-D319-4381-815A-D4DC80893F3A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52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傳統型組織 </a:t>
            </a:r>
            <a:r>
              <a:rPr lang="en-US" altLang="zh-TW" smtClean="0"/>
              <a:t>vs. </a:t>
            </a:r>
            <a:br>
              <a:rPr lang="en-US" altLang="zh-TW" smtClean="0"/>
            </a:br>
            <a:r>
              <a:rPr lang="zh-TW" altLang="en-US" smtClean="0"/>
              <a:t>知識型組織的七個</a:t>
            </a:r>
            <a:r>
              <a:rPr lang="zh-TW" altLang="en-US" smtClean="0">
                <a:latin typeface="標楷體"/>
              </a:rPr>
              <a:t>“</a:t>
            </a:r>
            <a:r>
              <a:rPr lang="en-US" altLang="zh-TW" smtClean="0"/>
              <a:t>S</a:t>
            </a:r>
            <a:r>
              <a:rPr lang="en-US" altLang="zh-TW" smtClean="0">
                <a:latin typeface="標楷體"/>
              </a:rPr>
              <a:t>”</a:t>
            </a:r>
            <a:r>
              <a:rPr lang="en-US" altLang="zh-TW" smtClean="0"/>
              <a:t>  </a:t>
            </a:r>
          </a:p>
        </p:txBody>
      </p:sp>
      <p:graphicFrame>
        <p:nvGraphicFramePr>
          <p:cNvPr id="1520693" name="Group 53"/>
          <p:cNvGraphicFramePr>
            <a:graphicFrameLocks noGrp="1"/>
          </p:cNvGraphicFramePr>
          <p:nvPr/>
        </p:nvGraphicFramePr>
        <p:xfrm>
          <a:off x="611188" y="1358900"/>
          <a:ext cx="7847012" cy="4391664"/>
        </p:xfrm>
        <a:graphic>
          <a:graphicData uri="http://schemas.openxmlformats.org/drawingml/2006/table">
            <a:tbl>
              <a:tblPr/>
              <a:tblGrid>
                <a:gridCol w="2039937"/>
                <a:gridCol w="3060700"/>
                <a:gridCol w="274637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組織型態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組織特性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傳統型組織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策略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(Strategy)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策略規劃中沒有將知識列入考慮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知識優勢為策略規劃中的思考重點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結構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(Structure)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中央集權、垂直功能分工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網路型組織、自主團隊、鼓勵團體協調合作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作業風格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(Style)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命令式、指揮式、注重控制、消極反應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協調式、互動式、開明、積極主動、互相信任、充分授權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86779" name="Text Box 28"/>
          <p:cNvSpPr txBox="1">
            <a:spLocks noChangeArrowheads="1"/>
          </p:cNvSpPr>
          <p:nvPr/>
        </p:nvSpPr>
        <p:spPr bwMode="auto">
          <a:xfrm>
            <a:off x="3143250" y="6084888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Merali,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5FF27-5416-4D58-82F9-D5D32FCC25F9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傳統型組織 </a:t>
            </a:r>
            <a:r>
              <a:rPr lang="en-US" altLang="zh-TW" sz="3600" smtClean="0"/>
              <a:t>vs. </a:t>
            </a:r>
            <a:br>
              <a:rPr lang="en-US" altLang="zh-TW" sz="3600" smtClean="0"/>
            </a:br>
            <a:r>
              <a:rPr lang="zh-TW" altLang="en-US" sz="3600" smtClean="0"/>
              <a:t>知識型組織的七個</a:t>
            </a:r>
            <a:r>
              <a:rPr lang="zh-TW" altLang="en-US" sz="3600" smtClean="0">
                <a:latin typeface="標楷體"/>
              </a:rPr>
              <a:t>“</a:t>
            </a:r>
            <a:r>
              <a:rPr lang="en-US" altLang="zh-TW" sz="3600" smtClean="0"/>
              <a:t>S</a:t>
            </a:r>
            <a:r>
              <a:rPr lang="en-US" altLang="zh-TW" sz="3600" smtClean="0">
                <a:latin typeface="標楷體"/>
              </a:rPr>
              <a:t>”</a:t>
            </a:r>
            <a:r>
              <a:rPr lang="en-US" altLang="zh-TW" sz="3600" smtClean="0"/>
              <a:t> </a:t>
            </a:r>
            <a:r>
              <a:rPr lang="zh-TW" altLang="en-US" sz="3600" smtClean="0"/>
              <a:t>（續）</a:t>
            </a:r>
          </a:p>
        </p:txBody>
      </p:sp>
      <p:graphicFrame>
        <p:nvGraphicFramePr>
          <p:cNvPr id="1518633" name="Group 41"/>
          <p:cNvGraphicFramePr>
            <a:graphicFrameLocks noGrp="1"/>
          </p:cNvGraphicFramePr>
          <p:nvPr/>
        </p:nvGraphicFramePr>
        <p:xfrm>
          <a:off x="522288" y="1493838"/>
          <a:ext cx="7829550" cy="3933828"/>
        </p:xfrm>
        <a:graphic>
          <a:graphicData uri="http://schemas.openxmlformats.org/drawingml/2006/table">
            <a:tbl>
              <a:tblPr/>
              <a:tblGrid>
                <a:gridCol w="2035175"/>
                <a:gridCol w="3054350"/>
                <a:gridCol w="2740025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組織型態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組織特性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傳統型組織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資訊系統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(System)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功能式、孤島式、本位主義，主要用來控制、監督績效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整合式、充分利用內外部資訊，流通順暢的正式與非正式網路系統以支援員工互動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幕僚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(Staff)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專注個別獨立的領域知識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專業且有彈性、充分授權、開明互動的團隊精神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87799" name="Text Box 22"/>
          <p:cNvSpPr txBox="1">
            <a:spLocks noChangeArrowheads="1"/>
          </p:cNvSpPr>
          <p:nvPr/>
        </p:nvSpPr>
        <p:spPr bwMode="auto">
          <a:xfrm>
            <a:off x="3143250" y="6084888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Merali,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7C3A-BA65-448A-8D74-933AA13220A3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傳統型組織 </a:t>
            </a:r>
            <a:r>
              <a:rPr lang="en-US" altLang="zh-TW" sz="3600" smtClean="0"/>
              <a:t>vs. </a:t>
            </a:r>
            <a:br>
              <a:rPr lang="en-US" altLang="zh-TW" sz="3600" smtClean="0"/>
            </a:br>
            <a:r>
              <a:rPr lang="zh-TW" altLang="en-US" sz="3600" smtClean="0"/>
              <a:t>知識型組織的七個</a:t>
            </a:r>
            <a:r>
              <a:rPr lang="zh-TW" altLang="en-US" sz="3600" smtClean="0">
                <a:latin typeface="標楷體"/>
              </a:rPr>
              <a:t>“</a:t>
            </a:r>
            <a:r>
              <a:rPr lang="en-US" altLang="zh-TW" sz="3600" smtClean="0"/>
              <a:t>S</a:t>
            </a:r>
            <a:r>
              <a:rPr lang="en-US" altLang="zh-TW" sz="3600" smtClean="0">
                <a:latin typeface="標楷體"/>
              </a:rPr>
              <a:t>”</a:t>
            </a:r>
            <a:r>
              <a:rPr lang="en-US" altLang="zh-TW" sz="3600" smtClean="0"/>
              <a:t> </a:t>
            </a:r>
            <a:r>
              <a:rPr lang="zh-TW" altLang="en-US" sz="3600" smtClean="0"/>
              <a:t>（續）</a:t>
            </a:r>
          </a:p>
        </p:txBody>
      </p:sp>
      <p:graphicFrame>
        <p:nvGraphicFramePr>
          <p:cNvPr id="1519658" name="Group 42"/>
          <p:cNvGraphicFramePr>
            <a:graphicFrameLocks noGrp="1"/>
          </p:cNvGraphicFramePr>
          <p:nvPr/>
        </p:nvGraphicFramePr>
        <p:xfrm>
          <a:off x="836613" y="1584325"/>
          <a:ext cx="7620000" cy="3641220"/>
        </p:xfrm>
        <a:graphic>
          <a:graphicData uri="http://schemas.openxmlformats.org/drawingml/2006/table">
            <a:tbl>
              <a:tblPr/>
              <a:tblGrid>
                <a:gridCol w="1981200"/>
                <a:gridCol w="2546350"/>
                <a:gridCol w="309245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組織型態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組織特性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傳統型組織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技能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(Skill)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專注某一技術、產品、任務的專業技能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富彈性、專業技能、重視創意及創新組合各種產品，產品大幅度的槓桿作用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分享價值觀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(Shared Value)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個人英雄主義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分享、合作、互信、團隊精神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88823" name="Text Box 22"/>
          <p:cNvSpPr txBox="1">
            <a:spLocks noChangeArrowheads="1"/>
          </p:cNvSpPr>
          <p:nvPr/>
        </p:nvSpPr>
        <p:spPr bwMode="auto">
          <a:xfrm>
            <a:off x="3143250" y="6084888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Merali,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</TotalTime>
  <Words>523</Words>
  <Application>Microsoft Office PowerPoint</Application>
  <PresentationFormat>如螢幕大小 (4:3)</PresentationFormat>
  <Paragraphs>125</Paragraphs>
  <Slides>13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標楷體</vt:lpstr>
      <vt:lpstr>Arial</vt:lpstr>
      <vt:lpstr>Symbol</vt:lpstr>
      <vt:lpstr>Times New Roman</vt:lpstr>
      <vt:lpstr>Wingdings</vt:lpstr>
      <vt:lpstr>教學目標</vt:lpstr>
      <vt:lpstr>九、結論</vt:lpstr>
      <vt:lpstr>PowerPoint 簡報</vt:lpstr>
      <vt:lpstr>PowerPoint 簡報</vt:lpstr>
      <vt:lpstr>Xerox 的變革方向</vt:lpstr>
      <vt:lpstr>知識管理不是拼裝車</vt:lpstr>
      <vt:lpstr>知識管理的關鍵</vt:lpstr>
      <vt:lpstr>傳統型組織 vs.  知識型組織的七個“S”  </vt:lpstr>
      <vt:lpstr>傳統型組織 vs.  知識型組織的七個“S” （續）</vt:lpstr>
      <vt:lpstr>傳統型組織 vs.  知識型組織的七個“S” （續）</vt:lpstr>
      <vt:lpstr>一個有趣的比喻這麼說── 如果將字母 A 到 Z 分別編上 1 到 26  的分數，(A=1,B=2...,Z=26)</vt:lpstr>
      <vt:lpstr>PowerPoint 簡報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九、結論</dc:title>
  <dc:creator>Your User Name</dc:creator>
  <cp:lastModifiedBy>George Lee</cp:lastModifiedBy>
  <cp:revision>4</cp:revision>
  <dcterms:created xsi:type="dcterms:W3CDTF">2010-07-14T13:21:41Z</dcterms:created>
  <dcterms:modified xsi:type="dcterms:W3CDTF">2017-09-12T07:20:25Z</dcterms:modified>
</cp:coreProperties>
</file>